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</p:sldMasterIdLst>
  <p:notesMasterIdLst>
    <p:notesMasterId r:id="rId59"/>
  </p:notesMasterIdLst>
  <p:sldIdLst>
    <p:sldId id="256" r:id="rId10"/>
    <p:sldId id="257" r:id="rId11"/>
    <p:sldId id="258" r:id="rId12"/>
    <p:sldId id="417" r:id="rId13"/>
    <p:sldId id="260" r:id="rId14"/>
    <p:sldId id="314" r:id="rId15"/>
    <p:sldId id="264" r:id="rId16"/>
    <p:sldId id="513" r:id="rId17"/>
    <p:sldId id="268" r:id="rId18"/>
    <p:sldId id="514" r:id="rId19"/>
    <p:sldId id="515" r:id="rId20"/>
    <p:sldId id="516" r:id="rId21"/>
    <p:sldId id="420" r:id="rId22"/>
    <p:sldId id="284" r:id="rId23"/>
    <p:sldId id="285" r:id="rId24"/>
    <p:sldId id="372" r:id="rId25"/>
    <p:sldId id="517" r:id="rId26"/>
    <p:sldId id="518" r:id="rId27"/>
    <p:sldId id="519" r:id="rId28"/>
    <p:sldId id="520" r:id="rId29"/>
    <p:sldId id="521" r:id="rId30"/>
    <p:sldId id="522" r:id="rId31"/>
    <p:sldId id="523" r:id="rId32"/>
    <p:sldId id="524" r:id="rId33"/>
    <p:sldId id="393" r:id="rId34"/>
    <p:sldId id="525" r:id="rId35"/>
    <p:sldId id="562" r:id="rId36"/>
    <p:sldId id="396" r:id="rId37"/>
    <p:sldId id="394" r:id="rId38"/>
    <p:sldId id="526" r:id="rId39"/>
    <p:sldId id="563" r:id="rId40"/>
    <p:sldId id="498" r:id="rId41"/>
    <p:sldId id="564" r:id="rId42"/>
    <p:sldId id="565" r:id="rId43"/>
    <p:sldId id="566" r:id="rId44"/>
    <p:sldId id="567" r:id="rId45"/>
    <p:sldId id="527" r:id="rId46"/>
    <p:sldId id="500" r:id="rId47"/>
    <p:sldId id="529" r:id="rId48"/>
    <p:sldId id="530" r:id="rId49"/>
    <p:sldId id="549" r:id="rId50"/>
    <p:sldId id="568" r:id="rId51"/>
    <p:sldId id="550" r:id="rId52"/>
    <p:sldId id="551" r:id="rId53"/>
    <p:sldId id="552" r:id="rId54"/>
    <p:sldId id="553" r:id="rId55"/>
    <p:sldId id="557" r:id="rId56"/>
    <p:sldId id="561" r:id="rId57"/>
    <p:sldId id="423" r:id="rId5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3185C0"/>
    <a:srgbClr val="D7E4BD"/>
    <a:srgbClr val="457DA5"/>
    <a:srgbClr val="FC4628"/>
    <a:srgbClr val="27932E"/>
    <a:srgbClr val="F66996"/>
    <a:srgbClr val="F6B6E7"/>
    <a:srgbClr val="C085B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36"/>
  </p:normalViewPr>
  <p:slideViewPr>
    <p:cSldViewPr snapToGrid="0">
      <p:cViewPr>
        <p:scale>
          <a:sx n="70" d="100"/>
          <a:sy n="70" d="100"/>
        </p:scale>
        <p:origin x="-1428" y="-534"/>
      </p:cViewPr>
      <p:guideLst>
        <p:guide orient="horz" pos="2232"/>
        <p:guide pos="28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61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2F076-1907-4AC7-A8E0-78E7C362237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4051B-6DBA-4D4E-8287-134686DBA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028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14.xml"/><Relationship Id="rId7" Type="http://schemas.openxmlformats.org/officeDocument/2006/relationships/slide" Target="slide1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slide" Target="slide15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slide" Target="slide6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10课"/>
          <p:cNvPicPr>
            <a:picLocks noChangeAspect="1"/>
          </p:cNvPicPr>
          <p:nvPr/>
        </p:nvPicPr>
        <p:blipFill>
          <a:blip r:embed="rId2"/>
          <a:srcRect l="4186" t="-1254" r="4179" b="138"/>
          <a:stretch>
            <a:fillRect/>
          </a:stretch>
        </p:blipFill>
        <p:spPr>
          <a:xfrm>
            <a:off x="-36195" y="-91440"/>
            <a:ext cx="9217025" cy="696404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60325" y="4332605"/>
            <a:ext cx="2189480" cy="949325"/>
          </a:xfrm>
          <a:prstGeom prst="rect">
            <a:avLst/>
          </a:prstGeom>
          <a:solidFill>
            <a:srgbClr val="F66996">
              <a:alpha val="5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 </a:t>
            </a:r>
            <a:r>
              <a:rPr kumimoji="1" lang="ko-KR" altLang="en-US" sz="4400" b="1" dirty="0" smtClean="0">
                <a:latin typeface="+mj-ea"/>
                <a:ea typeface="+mj-ea"/>
              </a:rPr>
              <a:t>제</a:t>
            </a:r>
            <a:r>
              <a:rPr kumimoji="1" lang="en-US" altLang="ko-KR" sz="4400" b="1" dirty="0" smtClean="0">
                <a:latin typeface="+mj-ea"/>
                <a:ea typeface="+mj-ea"/>
              </a:rPr>
              <a:t>10</a:t>
            </a:r>
            <a:r>
              <a:rPr kumimoji="1" lang="ko-KR" altLang="en-US" sz="4400" b="1" dirty="0" smtClean="0">
                <a:latin typeface="+mj-ea"/>
                <a:ea typeface="+mj-ea"/>
              </a:rPr>
              <a:t>과</a:t>
            </a:r>
            <a:endParaRPr kumimoji="1" lang="zh-CN" altLang="en-US" sz="4400" b="1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9155" y="4332605"/>
            <a:ext cx="7052310" cy="949325"/>
          </a:xfrm>
          <a:prstGeom prst="rect">
            <a:avLst/>
          </a:prstGeom>
          <a:solidFill>
            <a:schemeClr val="accent1">
              <a:lumMod val="60000"/>
              <a:lumOff val="40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3200" b="1" dirty="0" smtClean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다른 건 몰라도 김치볶음밥</a:t>
            </a:r>
          </a:p>
          <a:p>
            <a:pPr algn="ctr"/>
            <a:r>
              <a:rPr kumimoji="1" lang="ko-KR" altLang="en-US" sz="3200" b="1" dirty="0" smtClean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하나만 잘 만들면 돼요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15315" y="1268730"/>
            <a:ext cx="7091680" cy="433832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설명문이 뭐예요?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   什么是说明文?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설명문이란 설명하는 글을 말해요.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   说明文就是说明事物的文章。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4</a:t>
            </a:r>
            <a:r>
              <a:rPr lang="zh-CN" altLang="en-US" sz="2400" dirty="0">
                <a:latin typeface="Batang" panose="02030600000101010101" pitchFamily="18" charset="-127"/>
                <a:ea typeface="宋体" panose="02010600030101010101" pitchFamily="2" charset="-122"/>
              </a:rPr>
              <a:t>）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재테크가 뭐예요?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나: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5) 가: 예술을 어떻게 정의해야 되죠?</a:t>
            </a:r>
            <a:endParaRPr sz="1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2. </a:t>
            </a:r>
            <a:r>
              <a:rPr sz="2400" b="1" dirty="0"/>
              <a:t>～은/는 몰라도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惯用型，接在体词后，表示“别的不敢说，但是……”的意思。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33730" y="2084705"/>
            <a:ext cx="7091680" cy="387667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다른 건 몰라도 한국말은 자신 있어요.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别的不敢说，但是我对韩国语很有信心。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공부는 몰라도 농구는 잘 할 자신 있어요.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学习不敢说，但是篮球我有信心打好。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8404860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04190" y="1120775"/>
            <a:ext cx="8041640" cy="507746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여자친구는 뭘 잘 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女朋友什么做得好?</a:t>
            </a: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내 여자친구는 요리하는 건 몰라도 피아노 하나는   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잘 쳐요.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我女朋友厨艺不敢说，但是钢琴弹得很好。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4</a:t>
            </a:r>
            <a:r>
              <a:rPr lang="zh-CN" altLang="en-US" sz="2400" dirty="0">
                <a:latin typeface="Batang" panose="02030600000101010101" pitchFamily="18" charset="-127"/>
                <a:ea typeface="宋体" panose="02010600030101010101" pitchFamily="2" charset="-122"/>
              </a:rPr>
              <a:t>）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이번 한 번만 용서해 주면 안 돼요?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나: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5</a:t>
            </a:r>
            <a:r>
              <a:rPr lang="zh-CN" altLang="en-US" sz="2400" dirty="0">
                <a:latin typeface="Batang" panose="02030600000101010101" pitchFamily="18" charset="-127"/>
                <a:ea typeface="宋体" panose="02010600030101010101" pitchFamily="2" charset="-122"/>
              </a:rPr>
              <a:t>）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음식들이 입에 맞아요?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  <p:sp>
        <p:nvSpPr>
          <p:cNvPr id="8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458780" y="304851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07" y="3061556"/>
            <a:ext cx="1518436" cy="1800000"/>
          </a:xfrm>
          <a:prstGeom prst="rect">
            <a:avLst/>
          </a:prstGeom>
        </p:spPr>
      </p:pic>
      <p:pic>
        <p:nvPicPr>
          <p:cNvPr id="13" name="图片 1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481" y="3061625"/>
            <a:ext cx="1502264" cy="1800000"/>
          </a:xfrm>
          <a:prstGeom prst="rect">
            <a:avLst/>
          </a:prstGeom>
        </p:spPr>
      </p:pic>
      <p:pic>
        <p:nvPicPr>
          <p:cNvPr id="14" name="图片 1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230" y="3061276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67148" y="3582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어휘</a:t>
            </a:r>
            <a:r>
              <a:rPr kumimoji="1" lang="en-US" altLang="ko-KR" sz="2800" b="1" dirty="0" smtClean="0"/>
              <a:t>2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873336" y="358266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대화</a:t>
            </a:r>
            <a:r>
              <a:rPr kumimoji="1" lang="en-US" altLang="ko-KR" sz="2800" b="1" dirty="0" smtClean="0"/>
              <a:t>2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621680" y="3582436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문법</a:t>
            </a:r>
            <a:r>
              <a:rPr kumimoji="1" lang="en-US" altLang="ko-KR" sz="2800" b="1" dirty="0" smtClean="0"/>
              <a:t>2</a:t>
            </a:r>
            <a:endParaRPr kumimoji="1" lang="zh-CN" altLang="en-US" sz="28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555" y="1435735"/>
            <a:ext cx="4066540" cy="8547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입에 맞다 【词组】合口味，可口</a:t>
            </a:r>
          </a:p>
        </p:txBody>
      </p:sp>
      <p:sp>
        <p:nvSpPr>
          <p:cNvPr id="23" name="矩形 22"/>
          <p:cNvSpPr/>
          <p:nvPr/>
        </p:nvSpPr>
        <p:spPr>
          <a:xfrm>
            <a:off x="503414" y="246494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항암효과 【名】抗癌效果</a:t>
            </a:r>
          </a:p>
        </p:txBody>
      </p:sp>
      <p:sp>
        <p:nvSpPr>
          <p:cNvPr id="33" name="矩形 32"/>
          <p:cNvSpPr/>
          <p:nvPr/>
        </p:nvSpPr>
        <p:spPr>
          <a:xfrm>
            <a:off x="503555" y="3487420"/>
            <a:ext cx="4065905" cy="894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김치를 담다 【词组】腌制泡菜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03555" y="4508500"/>
            <a:ext cx="4046220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장가 가다 【词组】娶媳妇</a:t>
            </a:r>
          </a:p>
        </p:txBody>
      </p:sp>
      <p:sp>
        <p:nvSpPr>
          <p:cNvPr id="3" name="矩形 2"/>
          <p:cNvSpPr/>
          <p:nvPr/>
        </p:nvSpPr>
        <p:spPr>
          <a:xfrm>
            <a:off x="4761865" y="1435735"/>
            <a:ext cx="4290060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배추 【名】白菜</a:t>
            </a:r>
          </a:p>
        </p:txBody>
      </p:sp>
      <p:sp>
        <p:nvSpPr>
          <p:cNvPr id="4" name="矩形 3"/>
          <p:cNvSpPr/>
          <p:nvPr/>
        </p:nvSpPr>
        <p:spPr>
          <a:xfrm>
            <a:off x="4761865" y="2463800"/>
            <a:ext cx="4065905" cy="5632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소금 【名】盐</a:t>
            </a:r>
          </a:p>
        </p:txBody>
      </p:sp>
      <p:sp>
        <p:nvSpPr>
          <p:cNvPr id="5" name="矩形 4"/>
          <p:cNvSpPr/>
          <p:nvPr/>
        </p:nvSpPr>
        <p:spPr>
          <a:xfrm>
            <a:off x="4829034" y="348729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절이다 【动】腌，腌渍</a:t>
            </a:r>
          </a:p>
        </p:txBody>
      </p:sp>
      <p:sp>
        <p:nvSpPr>
          <p:cNvPr id="6" name="矩形 5"/>
          <p:cNvSpPr/>
          <p:nvPr/>
        </p:nvSpPr>
        <p:spPr>
          <a:xfrm>
            <a:off x="503555" y="5321935"/>
            <a:ext cx="4065905" cy="8743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차라리 【副】宁可，宁愿，干脆</a:t>
            </a:r>
          </a:p>
        </p:txBody>
      </p:sp>
      <p:sp>
        <p:nvSpPr>
          <p:cNvPr id="8" name="矩形 7"/>
          <p:cNvSpPr/>
          <p:nvPr/>
        </p:nvSpPr>
        <p:spPr>
          <a:xfrm>
            <a:off x="4761865" y="4195445"/>
            <a:ext cx="4065905" cy="875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손맛(이) 좋다 【词组】手艺好</a:t>
            </a:r>
          </a:p>
        </p:txBody>
      </p:sp>
      <p:sp>
        <p:nvSpPr>
          <p:cNvPr id="10" name="矩形 9"/>
          <p:cNvSpPr/>
          <p:nvPr/>
        </p:nvSpPr>
        <p:spPr>
          <a:xfrm>
            <a:off x="4761865" y="5321935"/>
            <a:ext cx="4065905" cy="873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시집 가다 【词组】嫁人</a:t>
            </a:r>
          </a:p>
        </p:txBody>
      </p:sp>
      <p:sp>
        <p:nvSpPr>
          <p:cNvPr id="15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2415" y="2061210"/>
            <a:ext cx="8676640" cy="396938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김지은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너 왜 밥을 먹다가 말아?</a:t>
            </a:r>
          </a:p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김치가 없어서 못 먹겠어.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한국에 몇 년 살더니 너 한국사람이 다 됐구나.</a:t>
            </a:r>
          </a:p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:처음엔 매워서 입에 안 맞았는데 지금은 김치 없으면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못 살 정도야.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김치가 맵긴 해도 항암 효과랑 다이어트 효과가 있어서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자주 먹어 주는 것이 좋아.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3698543" y="4121624"/>
            <a:ext cx="354842" cy="327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715904" y="4572000"/>
            <a:ext cx="232012" cy="450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476596" y="6712794"/>
            <a:ext cx="357077" cy="112495"/>
          </a:xfrm>
          <a:prstGeom prst="rect">
            <a:avLst/>
          </a:prstGeom>
        </p:spPr>
      </p:pic>
      <p:pic>
        <p:nvPicPr>
          <p:cNvPr id="7" name="图片 6" descr="127-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5895" y="157480"/>
            <a:ext cx="2713990" cy="1955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075" y="1167130"/>
            <a:ext cx="8813165" cy="56311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그래서 김치 담을 수 있는 여자가 내 이상형이잖아. 하하.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김지은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:요즘엔 남자가 요리 못하면 장가 못 가니까 헤럴드가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차라리 김치 담는 것 배워 보는게 어때?</a:t>
            </a:r>
          </a:p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:어렵지 않을까?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김지은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:배추를 소금에 절이고 난 뒤에…… 어……</a:t>
            </a:r>
          </a:p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:그러고 나서 어떻게 해야 되는데?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김지은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:그거 밖에는 나도 안 해 봐서 잘 몰라. 헤헤.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:우리 어머니 손맛이 좋은데 같이 가서 배워 볼래?</a:t>
            </a:r>
          </a:p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:좋아. 지은이도 이번 기회에 함께 배워 놓으면 시집 잘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갈 수 있을 거야. 하하.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" name="webpage-home_81886">
            <a:hlinkClick r:id="rId2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5270" y="908050"/>
            <a:ext cx="8757285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1. </a:t>
            </a:r>
            <a:r>
              <a:rPr sz="2400" b="1" dirty="0"/>
              <a:t>～다가 말다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惯用型，接在动词词干后，表示放弃或终止进行中的行为或状态。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1521" y="50253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31800" y="2084705"/>
            <a:ext cx="8281035" cy="396938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친구는 밥을 먹다가 말았어요.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朋友吃着吃着饭就不吃了。</a:t>
            </a: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비가 오다가 마는군요.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雨下着下着就不下了。</a:t>
            </a: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15315" y="1268730"/>
            <a:ext cx="7449185" cy="45231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왜 화를 내다가 말아요?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为什么你又不生气了?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나: 갑자기 무의미하다는 생각이 들어서요.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我突然觉得生气毫无意义。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4) 가: 동생은 지금 뭐하고 있어요?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5) 가: 선생님한테 혼났다면서요? 괜찮아요?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040" y="886460"/>
            <a:ext cx="8757285" cy="58159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2. </a:t>
            </a:r>
            <a:r>
              <a:rPr sz="2400" b="1" dirty="0"/>
              <a:t>～더니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连接词尾，接在动词词干后，回想过去发生的事实，如果该事实与后一事实是相反或对立的话，“～더니”就起转折的作用。也可以表示回想过去某一时候发生或进行的事实，这一事实是后面事实的原因、理由、根据。</a:t>
            </a:r>
          </a:p>
          <a:p>
            <a:pPr>
              <a:lnSpc>
                <a:spcPct val="150000"/>
              </a:lnSpc>
            </a:pPr>
            <a:endParaRPr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50520" y="2999105"/>
            <a:ext cx="8281035" cy="313817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1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) 아까는 비가 오더니 지금은 눈이 와요.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刚才下雨来着，现在又下起了雪。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후배가 책을 빌려 가더니 안 갖다 줘요.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师弟把书借去就不还了。</a:t>
            </a: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2701049"/>
            <a:ext cx="596900" cy="686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4230071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76400" y="2631440"/>
            <a:ext cx="69259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Batang" panose="02030600000101010101" pitchFamily="18" charset="-127"/>
                <a:ea typeface="Batang" panose="02030600000101010101" pitchFamily="18" charset="-127"/>
              </a:rPr>
              <a:t>여러분은 이상형이 뭐예요? 국제 결혼을 어떻게 생각하세요?</a:t>
            </a:r>
          </a:p>
          <a:p>
            <a:endParaRPr lang="zh-CN" altLang="en-US" sz="3600" dirty="0"/>
          </a:p>
          <a:p>
            <a:r>
              <a:rPr lang="zh-CN" altLang="en-US" sz="3600" dirty="0">
                <a:latin typeface="Batang" panose="02030600000101010101" pitchFamily="18" charset="-127"/>
                <a:ea typeface="Batang" panose="02030600000101010101" pitchFamily="18" charset="-127"/>
              </a:rPr>
              <a:t>제일 자신 있게 만들 수 있는 음식이 있나요? 조리법을 소개해 보세요.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도입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56260" y="1268730"/>
            <a:ext cx="7736840" cy="45231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온다고 하더니 안 오고 거기서 뭐 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说过来又不过来，你在那儿做什么呢?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나: 지금 가려던 참이었어요.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我正打算过去呢。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4) 가: 동생이 아프다면서요?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5) 가: 지은 씨가 사고를 당했다면서요?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　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040" y="886460"/>
            <a:ext cx="8757285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+mj-ea"/>
                <a:ea typeface="+mj-ea"/>
              </a:rPr>
              <a:t>3. ～(으)ㄹ 정도(로)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惯用型，接在谓词词干后，表示达到某种程度。</a:t>
            </a:r>
          </a:p>
          <a:p>
            <a:pPr>
              <a:lnSpc>
                <a:spcPct val="150000"/>
              </a:lnSpc>
            </a:pPr>
            <a:endParaRPr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0835" y="2314575"/>
            <a:ext cx="8281035" cy="359981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그녀의 미모는 양귀비 뺨 칠 정도예요.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她的美貌堪比杨贵妃。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너무 피곤해서 쓰러질 정도가 됐어요.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累到快晕倒的程度了。</a:t>
            </a:r>
          </a:p>
          <a:p>
            <a:pPr>
              <a:lnSpc>
                <a:spcPct val="150000"/>
              </a:lnSpc>
            </a:pP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8335010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56260" y="1268730"/>
            <a:ext cx="7941310" cy="45231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왜 누워 있어요?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你为什么躺着呀?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밥을 배가 터질 정도로 먹어서 잠깐 누워 있었어요.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我吃得肚子都快撑破了，稍微躺了一会儿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4) 가: 술이 얼마나 취했나요?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　　　　　　　　　　　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5) 가: 눈이 얼마나 많이 왔어요?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040" y="886460"/>
            <a:ext cx="8757285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+mj-ea"/>
                <a:ea typeface="+mj-ea"/>
              </a:rPr>
              <a:t>4. ～아/어/여 놓다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惯用型，接在动词词干后，表示动作结束后，动作的结果状态依然保持。</a:t>
            </a:r>
          </a:p>
          <a:p>
            <a:pPr>
              <a:lnSpc>
                <a:spcPct val="150000"/>
              </a:lnSpc>
            </a:pPr>
            <a:endParaRPr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0200" y="2205355"/>
            <a:ext cx="8281035" cy="359981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텔레비전을 켜 놓고 잤어요.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我开着电视就睡着了。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식사 준비를 해 놓았으니까 조금 있다가 드세요.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我把饭菜准备好了，您过一会儿吃吧。</a:t>
            </a: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56260" y="1268730"/>
            <a:ext cx="7736840" cy="45231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책을 어디에 꽂았어요?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你把书放到哪里了?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책꽂이에 꽂아 놓았어요.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我把书插到书架上了。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4) 가: 차를 어디에 주차했어요?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　　　　　　　　　　　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5) 가: 이 케익은 누가 만들었어요?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  <p:sp>
        <p:nvSpPr>
          <p:cNvPr id="8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486738" y="304851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289560" y="2345690"/>
            <a:ext cx="8587105" cy="18345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dirty="0">
                <a:solidFill>
                  <a:srgbClr val="002060"/>
                </a:solidFill>
              </a:rPr>
              <a:t>웨이빈: 다이어트하기 위해 운동 많이 했나 봐요? 살이 많이 </a:t>
            </a:r>
          </a:p>
          <a:p>
            <a:r>
              <a:rPr kumimoji="1" lang="zh-CN" altLang="en-US" sz="2400" dirty="0">
                <a:solidFill>
                  <a:srgbClr val="002060"/>
                </a:solidFill>
              </a:rPr>
              <a:t>            빠진 것 같아요.</a:t>
            </a:r>
          </a:p>
          <a:p>
            <a:r>
              <a:rPr kumimoji="1" lang="zh-CN" altLang="en-US" sz="2400" dirty="0">
                <a:solidFill>
                  <a:srgbClr val="002060"/>
                </a:solidFill>
              </a:rPr>
              <a:t>카오리: 아니에요. 요즘 바빠서 </a:t>
            </a:r>
            <a:r>
              <a:rPr kumimoji="1" lang="zh-CN" altLang="en-US" sz="2400" u="sng" dirty="0">
                <a:solidFill>
                  <a:srgbClr val="002060"/>
                </a:solidFill>
              </a:rPr>
              <a:t>운동을 하다가 말다 해서 살이 </a:t>
            </a:r>
          </a:p>
          <a:p>
            <a:r>
              <a:rPr kumimoji="1" lang="zh-CN" altLang="en-US" sz="2400" dirty="0">
                <a:solidFill>
                  <a:srgbClr val="002060"/>
                </a:solidFill>
              </a:rPr>
              <a:t>            </a:t>
            </a:r>
            <a:r>
              <a:rPr kumimoji="1" lang="zh-CN" altLang="en-US" sz="2400" u="sng" dirty="0">
                <a:solidFill>
                  <a:srgbClr val="002060"/>
                </a:solidFill>
              </a:rPr>
              <a:t>더 쪘어요.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440420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‘ </a:t>
            </a:r>
            <a:r>
              <a:rPr lang="zh-CN" altLang="en-US" sz="2800" b="1" dirty="0">
                <a:solidFill>
                  <a:prstClr val="black"/>
                </a:solidFill>
                <a:latin typeface="+mj-ea"/>
                <a:ea typeface="+mj-ea"/>
                <a:cs typeface="+mn-ea"/>
                <a:sym typeface="+mn-lt"/>
              </a:rPr>
              <a:t>～</a:t>
            </a:r>
            <a:r>
              <a:rPr lang="zh-CN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다가 말다’ 를 이용하여 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04190" y="4530090"/>
            <a:ext cx="8271510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>
                <a:latin typeface="Batang" panose="02030600000101010101" pitchFamily="18" charset="-127"/>
                <a:ea typeface="Batang" panose="02030600000101010101" pitchFamily="18" charset="-127"/>
              </a:rPr>
              <a:t>1. </a:t>
            </a:r>
            <a:r>
              <a:rPr sz="2400">
                <a:latin typeface="Batang" panose="02030600000101010101" pitchFamily="18" charset="-127"/>
                <a:ea typeface="Batang" panose="02030600000101010101" pitchFamily="18" charset="-127"/>
              </a:rPr>
              <a:t>헤럴드: 와, 태권도를 진짜 잘 하네요.</a:t>
            </a:r>
          </a:p>
          <a:p>
            <a:pPr fontAlgn="auto">
              <a:lnSpc>
                <a:spcPct val="150000"/>
              </a:lnSpc>
            </a:pPr>
            <a:r>
              <a:rPr sz="2400">
                <a:latin typeface="Batang" panose="02030600000101010101" pitchFamily="18" charset="-127"/>
                <a:ea typeface="Batang" panose="02030600000101010101" pitchFamily="18" charset="-127"/>
              </a:rPr>
              <a:t>    정성민: 별말씀을요. 태권도를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lt"/>
              </a:rPr>
              <a:t>_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</a:t>
            </a:r>
          </a:p>
          <a:p>
            <a:pPr fontAlgn="auto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________________________</a:t>
            </a:r>
            <a:endParaRPr lang="zh-CN" altLang="en-US" sz="240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  <a:p>
            <a:endParaRPr kumimoji="1" lang="zh-CN" altLang="en-US" sz="2400" b="1" dirty="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62220" y="5197475"/>
            <a:ext cx="3361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배우다가 말다 해서 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73300" y="5755640"/>
            <a:ext cx="3870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하지는 못하는 편이에요.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44830" y="1562735"/>
            <a:ext cx="861377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>
                <a:latin typeface="Batang" panose="02030600000101010101" pitchFamily="18" charset="-127"/>
                <a:ea typeface="Batang" panose="02030600000101010101" pitchFamily="18" charset="-127"/>
              </a:rPr>
              <a:t>2. </a:t>
            </a:r>
            <a:r>
              <a:rPr sz="2400">
                <a:latin typeface="Batang" panose="02030600000101010101" pitchFamily="18" charset="-127"/>
                <a:ea typeface="Batang" panose="02030600000101010101" pitchFamily="18" charset="-127"/>
              </a:rPr>
              <a:t>정성민: 감기는 다 나았어요?</a:t>
            </a:r>
          </a:p>
          <a:p>
            <a:pPr fontAlgn="auto">
              <a:lnSpc>
                <a:spcPct val="150000"/>
              </a:lnSpc>
            </a:pPr>
            <a:r>
              <a:rPr sz="2400">
                <a:latin typeface="Batang" panose="02030600000101010101" pitchFamily="18" charset="-127"/>
                <a:ea typeface="Batang" panose="02030600000101010101" pitchFamily="18" charset="-127"/>
              </a:rPr>
              <a:t>    헤럴드: 아니요. 감기약을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lt"/>
              </a:rPr>
              <a:t>_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</a:t>
            </a:r>
          </a:p>
          <a:p>
            <a:endParaRPr lang="zh-CN" altLang="en-US" sz="240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3</a:t>
            </a:r>
            <a:r>
              <a:rPr lang="zh-CN" altLang="en-US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. 양메이: 카오리 씨, 요리 솜씨가 대단하네요.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카오리: 별말씀을요. 요리 학원에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</a:t>
            </a: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 </a:t>
            </a: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 _____________</a:t>
            </a:r>
          </a:p>
          <a:p>
            <a:endParaRPr kumimoji="1" lang="zh-CN" altLang="en-US" sz="2400" b="1" dirty="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98340" y="2237740"/>
            <a:ext cx="4660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먹다가 말다 해서 아직도 심해요.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634355" y="3676015"/>
            <a:ext cx="4594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다니다가 말다 해서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33955" y="4438015"/>
            <a:ext cx="1670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잘 못해요.</a:t>
            </a:r>
            <a:endParaRPr 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44830" y="1562735"/>
            <a:ext cx="861377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>
                <a:latin typeface="Batang" panose="02030600000101010101" pitchFamily="18" charset="-127"/>
                <a:ea typeface="Batang" panose="02030600000101010101" pitchFamily="18" charset="-127"/>
              </a:rPr>
              <a:t>4. </a:t>
            </a:r>
            <a:r>
              <a:rPr sz="2400">
                <a:latin typeface="Batang" panose="02030600000101010101" pitchFamily="18" charset="-127"/>
                <a:ea typeface="Batang" panose="02030600000101010101" pitchFamily="18" charset="-127"/>
              </a:rPr>
              <a:t>웨이빈: 지은 씨는 피아노 배운 적이 있어요?</a:t>
            </a:r>
          </a:p>
          <a:p>
            <a:pPr fontAlgn="auto">
              <a:lnSpc>
                <a:spcPct val="150000"/>
              </a:lnSpc>
            </a:pPr>
            <a:r>
              <a:rPr sz="2400">
                <a:latin typeface="Batang" panose="02030600000101010101" pitchFamily="18" charset="-127"/>
                <a:ea typeface="Batang" panose="02030600000101010101" pitchFamily="18" charset="-127"/>
              </a:rPr>
              <a:t>    김지은: 6살 때부터 피아노를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lt"/>
              </a:rPr>
              <a:t>_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</a:t>
            </a:r>
          </a:p>
          <a:p>
            <a:endParaRPr lang="zh-CN" altLang="en-US" sz="240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5</a:t>
            </a:r>
            <a:r>
              <a:rPr lang="zh-CN" altLang="en-US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. 양메이: 주말에 하는 한국 드라마 진짜 재미있는 것 같아요.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카오리: 저는 그 드라마를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</a:t>
            </a: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 </a:t>
            </a: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</a:t>
            </a:r>
          </a:p>
          <a:p>
            <a:endParaRPr kumimoji="1" lang="zh-CN" altLang="en-US" sz="2400" b="1" dirty="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86655" y="2238375"/>
            <a:ext cx="3310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치다가 말다가 했어요.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67225" y="3685540"/>
            <a:ext cx="4594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보다가 말다가 해서 잘 몰라요.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92075" y="2999105"/>
            <a:ext cx="8911590" cy="208026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kumimoji="1" lang="zh-CN" altLang="en-US" sz="28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카오리: 오늘 날씨가 참 변덕스럽네요.</a:t>
            </a:r>
          </a:p>
          <a:p>
            <a:pPr fontAlgn="auto">
              <a:lnSpc>
                <a:spcPct val="150000"/>
              </a:lnSpc>
            </a:pPr>
            <a:r>
              <a:rPr kumimoji="1" lang="zh-CN" altLang="en-US" sz="28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양메이: 그러네요. 아침에는 비가 오더니 지금은 눈이     </a:t>
            </a:r>
          </a:p>
          <a:p>
            <a:pPr fontAlgn="auto">
              <a:lnSpc>
                <a:spcPct val="150000"/>
              </a:lnSpc>
            </a:pPr>
            <a:r>
              <a:rPr kumimoji="1" lang="zh-CN" altLang="en-US" sz="28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  오네요.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6100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‘그림을 보고 ‘～더니’ 를 이용하여 보기와  </a:t>
            </a: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     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132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0200" y="4283710"/>
            <a:ext cx="4171315" cy="3258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24485" y="3763645"/>
            <a:ext cx="8495030" cy="171831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웨이빈: 오늘은 안색이 많이 좋아 보이네요.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정성민: 아침에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기운이 넘치네요.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4645" y="1323340"/>
            <a:ext cx="8495030" cy="185420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헤럴드: 아까까지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</a:t>
            </a: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　 지금은 또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웃고 있네요.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카오리: 우는 것보다 웃는 게 좋잖아요.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30575" y="1758315"/>
            <a:ext cx="20516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울고 있더니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626995" y="4685665"/>
            <a:ext cx="3042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삼계탕을 먹었더니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132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760" y="2153285"/>
            <a:ext cx="2734945" cy="1610360"/>
          </a:xfrm>
          <a:prstGeom prst="rect">
            <a:avLst/>
          </a:prstGeom>
        </p:spPr>
      </p:pic>
      <p:pic>
        <p:nvPicPr>
          <p:cNvPr id="6" name="图片 5" descr="132-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2260" y="4999990"/>
            <a:ext cx="2738120" cy="2230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2545844"/>
                <a:gridCol w="504056"/>
                <a:gridCol w="1008112"/>
                <a:gridCol w="2545200"/>
              </a:tblGrid>
              <a:tr h="87886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연습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6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보충 내용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7101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5193998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cs typeface="+mn-ea"/>
                <a:sym typeface="+mn-lt"/>
              </a:rPr>
              <a:t>목차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34645" y="4397375"/>
            <a:ext cx="8451850" cy="171831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헤럴드: 오늘 날씨가 서늘한 것 같아요.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웨이빈: 어젯밤에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____________추워졌어요.</a:t>
            </a:r>
            <a:endParaRPr lang="zh-CN" altLang="en-US" sz="2400" dirty="0">
              <a:solidFill>
                <a:prstClr val="black"/>
              </a:solidFill>
              <a:latin typeface="Batang" panose="02030600000101010101" pitchFamily="18" charset="-127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4645" y="1238250"/>
            <a:ext cx="8452485" cy="217678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 양메이: 지은 씨 무슨 일 있어요? 요즘 매우 민감한 것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같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아요.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웨이빈: 그러게요. _________________ 여러 가지로 쉽지가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않은가 봐요.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78810" y="2398395"/>
            <a:ext cx="2237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결혼하더니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921000" y="5293995"/>
            <a:ext cx="2324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비가 오더니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133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5935" y="2515870"/>
            <a:ext cx="2242820" cy="2680335"/>
          </a:xfrm>
          <a:prstGeom prst="rect">
            <a:avLst/>
          </a:prstGeom>
        </p:spPr>
      </p:pic>
      <p:pic>
        <p:nvPicPr>
          <p:cNvPr id="11" name="图片 10" descr="133-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2415" y="4707255"/>
            <a:ext cx="268986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34645" y="1238250"/>
            <a:ext cx="8452485" cy="217678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정성민: 헤럴드 씨, 어디 아파요?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헤럴드: 오랜만에_________________ 온 몸이 쑤시고 아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파요.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77870" y="2096770"/>
            <a:ext cx="2746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테니스를 쳤더니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133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8760" y="3738880"/>
            <a:ext cx="3292475" cy="2465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504190" y="2246630"/>
            <a:ext cx="6931025" cy="106870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</a:t>
            </a: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배가 터지다, 먹다</a:t>
            </a:r>
          </a:p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→ </a:t>
            </a:r>
            <a:r>
              <a:rPr kumimoji="1" lang="zh-CN" altLang="en-US" sz="2400" b="1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그는 항상 배가 터질 정도로 밥을 먹어요.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330565" cy="1370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‘(으)ㄹ 정도(로)’ 를 이용하여 보기와 같이  문장을 </a:t>
            </a:r>
          </a:p>
          <a:p>
            <a:pPr>
              <a:lnSpc>
                <a:spcPct val="16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599440" y="3431540"/>
            <a:ext cx="775779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1. 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미치다, 사랑하다</a:t>
            </a: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→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</a:t>
            </a:r>
          </a:p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______________________________ </a:t>
            </a: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2.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굶다, 가난하다</a:t>
            </a: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____________________________________________</a:t>
            </a: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2355" y="4102735"/>
            <a:ext cx="8446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어떤 일을 미칠 정도로 사랑하면 그 일은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62355" y="4826635"/>
            <a:ext cx="3300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꼭 해 낼 수 있어요</a:t>
            </a:r>
            <a:endParaRPr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2355" y="5912485"/>
            <a:ext cx="6245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끼니를 굶을 정도로 가난한 사람은 없어요</a:t>
            </a:r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52755" y="1411605"/>
            <a:ext cx="775779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3. 아프다, 일 하다</a:t>
            </a: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→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</a:t>
            </a: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4.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놀라다, 젊다, 유능하다</a:t>
            </a: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____________________________________________</a:t>
            </a: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5.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못 알아 보다, 살이 빠지다</a:t>
            </a: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→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____________________________________________</a:t>
            </a: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5985" y="2087880"/>
            <a:ext cx="6577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온 몸이 아플 정도로 일하는 것은 좋지 않아요.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95985" y="3544570"/>
            <a:ext cx="6245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그는 모두가 놀랄 정도로 젊고 유능해요.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95985" y="5011420"/>
            <a:ext cx="6675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한 달 사이에 못 알아 볼 정도로 살이 빠졌어요.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504190" y="2246630"/>
            <a:ext cx="6931025" cy="106870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웨이빈: 양메이 씨는 어떤 남자를 좋아해요?</a:t>
            </a:r>
          </a:p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양메이: </a:t>
            </a:r>
            <a:r>
              <a:rPr kumimoji="1" lang="zh-CN" altLang="en-US" sz="2400" b="1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다른 건 몰라도 돈이 많아야 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33056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4.그림을 보고 ‘～ㄴ/은/는 몰라도’ 를 이용하여 보기와 같이 대화를 완성해 보세</a:t>
            </a:r>
            <a:r>
              <a:rPr lang="zh-CN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599440" y="3431540"/>
            <a:ext cx="841248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1. 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김지은: 김치찌개에 뭘 넣어야 맛있어요?</a:t>
            </a: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양메이: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______________________________________________</a:t>
            </a:r>
          </a:p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</a:t>
            </a: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2.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헤럴드: 여자를 볼 때 뭘 제일 먼저 봐요?</a:t>
            </a: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정성민: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____________________________________________</a:t>
            </a: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7365" y="4064000"/>
            <a:ext cx="7057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다른 건 몰라도 돼지고기는 꼭 넣어야 맛있어요.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77365" y="5931535"/>
            <a:ext cx="6245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다른 건 몰라도 눈이 예뻐야 해요.</a:t>
            </a:r>
          </a:p>
        </p:txBody>
      </p:sp>
      <p:pic>
        <p:nvPicPr>
          <p:cNvPr id="9" name="图片 8" descr="134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8925" y="1703705"/>
            <a:ext cx="2889885" cy="1797050"/>
          </a:xfrm>
          <a:prstGeom prst="rect">
            <a:avLst/>
          </a:prstGeom>
        </p:spPr>
      </p:pic>
      <p:pic>
        <p:nvPicPr>
          <p:cNvPr id="10" name="图片 9" descr="134-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3545" y="4194175"/>
            <a:ext cx="1845310" cy="1540510"/>
          </a:xfrm>
          <a:prstGeom prst="rect">
            <a:avLst/>
          </a:prstGeom>
        </p:spPr>
      </p:pic>
      <p:pic>
        <p:nvPicPr>
          <p:cNvPr id="11" name="图片 10" descr="134-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5935" y="5310505"/>
            <a:ext cx="1856740" cy="1275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22275" y="1298575"/>
            <a:ext cx="841248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3. 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양메이: 어떻게 하면 한국어를 잘 할 수 있어요?</a:t>
            </a: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웨이빈: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______________________________________________</a:t>
            </a:r>
          </a:p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</a:t>
            </a:r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4.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카오리: 여행 갈 때 뭘 꼭 들고 가야 하나요?</a:t>
            </a: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헤럴드: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____________________________________________</a:t>
            </a:r>
          </a:p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정성민: 좋은 선생님이 되려면 어떻게 해야 하나요?</a:t>
            </a:r>
          </a:p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양메이:____________________________________________</a:t>
            </a: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___________________________________________</a:t>
            </a:r>
          </a:p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41780" y="1956435"/>
            <a:ext cx="7674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다른 건 몰라도 한국 친구와 많이 만나는 게 중요해요.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41780" y="3828415"/>
            <a:ext cx="6245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다른 건 몰라도 지도는 빠지면 안 돼요.</a:t>
            </a:r>
          </a:p>
        </p:txBody>
      </p:sp>
      <p:pic>
        <p:nvPicPr>
          <p:cNvPr id="7" name="图片 6" descr="134-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9535" y="902970"/>
            <a:ext cx="1283335" cy="112141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640205" y="5266690"/>
            <a:ext cx="6245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다른 건 몰라도 아이들을 사랑하는 마음만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40205" y="6010275"/>
            <a:ext cx="6245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있으면 좋은 선생님이 될 수 있어요.</a:t>
            </a:r>
          </a:p>
        </p:txBody>
      </p:sp>
      <p:pic>
        <p:nvPicPr>
          <p:cNvPr id="15" name="图片 14" descr="135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3900" y="2692400"/>
            <a:ext cx="1731010" cy="1472565"/>
          </a:xfrm>
          <a:prstGeom prst="rect">
            <a:avLst/>
          </a:prstGeom>
        </p:spPr>
      </p:pic>
      <p:pic>
        <p:nvPicPr>
          <p:cNvPr id="16" name="图片 15" descr="135-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9815" y="4596130"/>
            <a:ext cx="1883410" cy="2355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2" grpId="0"/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504190" y="2246630"/>
            <a:ext cx="8172450" cy="106870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웨이빈: 정말 아름다운 그림이네요.</a:t>
            </a:r>
          </a:p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카오리: </a:t>
            </a:r>
            <a:r>
              <a:rPr kumimoji="1" lang="zh-CN" altLang="en-US" sz="2400" b="1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아름답기는 해도 팔면 얼마 받지 못해요.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330565" cy="1370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5.</a:t>
            </a:r>
            <a:r>
              <a:rPr lang="zh-CN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‘기는 해도’ 를 이용하여 보기와 같이 다음 대화를 완성해    </a:t>
            </a:r>
          </a:p>
          <a:p>
            <a:pPr algn="l">
              <a:lnSpc>
                <a:spcPct val="16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466725" y="3475990"/>
            <a:ext cx="8368665" cy="149098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헤럴드: 한국 어디가 번화해요?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정성민: 남대문이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명동보다 못해요.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75305" y="4281170"/>
            <a:ext cx="2579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번화하기는 해도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465455" y="5187315"/>
            <a:ext cx="8369935" cy="149098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 양메이: 카오리 씨는 한국어를 정말 잘하는 것 같아요.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웨이빈: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발음이 별로인 것 같아요.  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77670" y="5947410"/>
            <a:ext cx="3869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한국어를 잘하기는 해도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34645" y="2988945"/>
            <a:ext cx="8561705" cy="199453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김지은: 열차 타고 갈 거예요? 아니면 비행기 타고 갈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거예요?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양메이: 비행기가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요금이 비싸서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고민이에요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34645" y="1323340"/>
            <a:ext cx="8561705" cy="159702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웨이빈: 어제 만난 예쁜 여학생이랑 왜 안 사귀어요?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헤럴드: 그 여학생이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성격이  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별로더라고요</a:t>
            </a: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.</a:t>
            </a:r>
            <a:endParaRPr kumimoji="1" lang="en-US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31260" y="1891665"/>
            <a:ext cx="3342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얼굴이 예쁘기는 해도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515360" y="4039870"/>
            <a:ext cx="2484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빠르기는 해도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383540" y="5072380"/>
            <a:ext cx="8667750" cy="165354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카오리: 제주도에 갔다 왔다면서요? 즐거운 휴가 보냈어요?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</a:t>
            </a: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헤럴드: 네. 제주도가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___________________볼거리가 많아서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재미있었어요.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731260" y="5668645"/>
            <a:ext cx="2484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작기는 해도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241935" y="2506980"/>
            <a:ext cx="8427085" cy="128270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아들: 엄마, 저 동화책 시리즈로 사 주세요.</a:t>
            </a:r>
          </a:p>
          <a:p>
            <a:pPr fontAlgn="auto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엄마: 집에 가 봐. 누나가 이미 </a:t>
            </a:r>
            <a:r>
              <a:rPr kumimoji="1" lang="zh-CN" altLang="en-US" sz="2400" b="1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빌려 놓았어</a:t>
            </a: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(빌리다)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44830" y="875665"/>
            <a:ext cx="8408670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6.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‘～아/어/여 놓다’ 를 이용하여 보기와 같이 다음 </a:t>
            </a: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     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241935" y="3990340"/>
            <a:ext cx="8631555" cy="180086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교수: 오후에 택배가 학과 사무실에 도착하면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(받다)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조교: 네. 알겠습니다.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16040" y="4127500"/>
            <a:ext cx="2188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받아 놓으세요</a:t>
            </a:r>
            <a:r>
              <a:rPr b="1" dirty="0">
                <a:solidFill>
                  <a:srgbClr val="7030A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34010" y="3524250"/>
            <a:ext cx="8211820" cy="199199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김지은: 갑자기 왠 비죠? 집에 창문을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걱정이네요. (열다)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카오리: 집에 누구 없어요? 빨리 전화해 보세요.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" y="1271270"/>
            <a:ext cx="8211820" cy="178689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양메이: 정말 예쁜 장미네요. 선물하려고요?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김지은: 아니요. 기숙사에 있는 꽃병에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(꽂다)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87390" y="1934210"/>
            <a:ext cx="2571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꽂아 놓으려고요.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012815" y="3738880"/>
            <a:ext cx="2119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열어 놓았는데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462" y="3112356"/>
            <a:ext cx="1518436" cy="1800000"/>
          </a:xfrm>
          <a:prstGeom prst="rect">
            <a:avLst/>
          </a:prstGeom>
        </p:spPr>
      </p:pic>
      <p:pic>
        <p:nvPicPr>
          <p:cNvPr id="13" name="图片 1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881" y="3041940"/>
            <a:ext cx="1502264" cy="1800000"/>
          </a:xfrm>
          <a:prstGeom prst="rect">
            <a:avLst/>
          </a:prstGeom>
        </p:spPr>
      </p:pic>
      <p:pic>
        <p:nvPicPr>
          <p:cNvPr id="14" name="图片 1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755" y="3042226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76038" y="358795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어휘</a:t>
            </a:r>
            <a:r>
              <a:rPr kumimoji="1" lang="en-US" altLang="ko-KR" sz="2800" b="1" dirty="0" smtClean="0"/>
              <a:t>1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987636" y="358774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대화</a:t>
            </a:r>
            <a:r>
              <a:rPr kumimoji="1" lang="en-US" altLang="ko-KR" sz="2800" b="1" dirty="0" smtClean="0"/>
              <a:t>1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814720" y="3680226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문법</a:t>
            </a:r>
            <a:r>
              <a:rPr kumimoji="1" lang="en-US" altLang="ko-KR" sz="2800" b="1" dirty="0" smtClean="0"/>
              <a:t>1</a:t>
            </a:r>
            <a:endParaRPr kumimoji="1" lang="zh-CN" altLang="en-US" sz="28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154305" y="3646170"/>
            <a:ext cx="8836025" cy="171831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웨이빈: 차에 짐을 다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(싣다)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양메이: 빠뜨린 짐은 없겠지요. 고마워요.  </a:t>
            </a:r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  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26365" y="1242695"/>
            <a:ext cx="8836025" cy="168783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웨이빈: 무대 장식은 다 마무리했어요?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헤럴드: 물론이지요. 이미 멋있게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</a:t>
            </a: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(꾸미다)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57165" y="1856740"/>
            <a:ext cx="2668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꾸며 놓았어요.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989070" y="3733800"/>
            <a:ext cx="244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실어 놓았어요</a:t>
            </a:r>
            <a:r>
              <a:rPr b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245110" y="2345690"/>
            <a:ext cx="8662035" cy="72263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한복→ </a:t>
            </a:r>
            <a:r>
              <a:rPr kumimoji="1" lang="zh-CN" altLang="en-US" sz="2400" b="1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한복이란 한국의 전통 의복을 말합니다.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7.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‘～(이)란’ 을 이용하여 보기와 같이 문장을 </a:t>
            </a: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     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146685" y="3241040"/>
            <a:ext cx="8760460" cy="328168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공주병→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 ____________________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 스트레스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→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   ________________________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 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06930" y="3859530"/>
            <a:ext cx="6561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공주병이란 자신이 예쁘다고 생각하는 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06930" y="4427220"/>
            <a:ext cx="3734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사람을 말합니다</a:t>
            </a:r>
            <a:r>
              <a:rPr lang="en-US" b="1" dirty="0">
                <a:solidFill>
                  <a:srgbClr val="7030A0"/>
                </a:solidFill>
                <a:sym typeface="+mn-ea"/>
              </a:rPr>
              <a:t>.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82825" y="5003800"/>
            <a:ext cx="6561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스트레스란 일상생활에서 오는 현대인의 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45690" y="5464175"/>
            <a:ext cx="656145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병을 말합니다</a:t>
            </a:r>
            <a:r>
              <a:rPr lang="en-US" b="1" dirty="0">
                <a:solidFill>
                  <a:srgbClr val="7030A0"/>
                </a:solidFill>
                <a:sym typeface="+mn-ea"/>
              </a:rPr>
              <a:t>.</a:t>
            </a:r>
            <a:endParaRPr lang="en-US" b="1" dirty="0">
              <a:solidFill>
                <a:srgbClr val="7030A0"/>
              </a:solidFill>
            </a:endParaRPr>
          </a:p>
          <a:p>
            <a:endParaRPr lang="en-US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191770" y="1370965"/>
            <a:ext cx="8760460" cy="328168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 블랙 데이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→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    __________________________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디카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→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친구 → __________________________________________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 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49830" y="1912620"/>
            <a:ext cx="6561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블랙 데이란 연인이 없는 사람들이 모여서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449830" y="2510155"/>
            <a:ext cx="3734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짜장면을 먹는 날입니다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793240" y="3072130"/>
            <a:ext cx="6561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디카란 디지털 카메라의 줄인 말입니다. 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25320" y="3620770"/>
            <a:ext cx="6718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친구란 힘들 때 옆에 있어 주는 사람을 말합니다</a:t>
            </a:r>
            <a:r>
              <a:rPr lang="en-US" b="1" dirty="0">
                <a:solidFill>
                  <a:srgbClr val="7030A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98120" y="1957070"/>
            <a:ext cx="8408035" cy="467106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손(이) 크다, 손(을) 놓다, 손맛(이) 좋다, 손(을) 씻다, 손(을) 보다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피아노에 ___________________오래 돼서 잘 못 쳐요.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 저희 어머니는_____________________음식이 맛있어요.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 저는 _____________________돈을 많이 써요.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고장 난 라디오를_____________________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작년부터 저는 도박에 ____________________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02840" y="3487420"/>
            <a:ext cx="2365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손을 놓은 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52470" y="4062095"/>
            <a:ext cx="2230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손맛이 좋아서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89865" y="1242060"/>
            <a:ext cx="8355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Batang" panose="02030600000101010101" pitchFamily="18" charset="-127"/>
                <a:ea typeface="Batang" panose="02030600000101010101" pitchFamily="18" charset="-127"/>
              </a:rPr>
              <a:t>8.알맞은 관용어를 골라 다음 문장을 완성해 보세요</a:t>
            </a:r>
            <a:r>
              <a:rPr lang="en-US" altLang="zh-CN"/>
              <a:t>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43735" y="4660900"/>
            <a:ext cx="2230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손이 커서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56305" y="5209540"/>
            <a:ext cx="2230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손 봐야겠어요.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174490" y="5728335"/>
            <a:ext cx="2230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손을 씻었어요.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6" grpId="0"/>
      <p:bldP spid="8" grpId="0"/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34645" y="1323340"/>
            <a:ext cx="8408035" cy="99314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9. </a:t>
            </a:r>
            <a:r>
              <a:rPr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아래 음식의 조리법을 설명해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7040" y="2856865"/>
            <a:ext cx="4730750" cy="276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10.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아래 단어를 가지고 대화를 만들어서 이야기해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88900" y="2575560"/>
            <a:ext cx="8828405" cy="30854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이상형 / 능력 / 돈 / 진심 / 눈이 높다 / 결혼 / 마음에 들다</a:t>
            </a:r>
          </a:p>
          <a:p>
            <a:pPr>
              <a:lnSpc>
                <a:spcPct val="150000"/>
              </a:lnSpc>
            </a:pPr>
            <a:endParaRPr lang="en-US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조리법 / 손질하다 / 썰다 / 넣다 / 붓다 / 익다 / 볶다 / 부치다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34645" y="1323340"/>
            <a:ext cx="8623300" cy="414337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kumimoji="1" lang="en-US" altLang="zh-CN" sz="2800" b="1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11. 아래 주제로 발표해 보세요.</a:t>
            </a:r>
          </a:p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1. 한국과 중국 젊은이들의 이상형에 대한 차이점을 발표해  </a:t>
            </a:r>
          </a:p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보세요.</a:t>
            </a:r>
          </a:p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2. 가장 좋아하는 한국 음식은 무엇입니까? 그 이유에 대해  </a:t>
            </a:r>
          </a:p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발표해 보세요.</a:t>
            </a:r>
          </a:p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3. 한·중·일 3국의 음식 문화를 비교하여 발표해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555" y="1356995"/>
            <a:ext cx="4065905" cy="6299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끓이다　煮沸</a:t>
            </a:r>
          </a:p>
        </p:txBody>
      </p:sp>
      <p:sp>
        <p:nvSpPr>
          <p:cNvPr id="23" name="矩形 22"/>
          <p:cNvSpPr/>
          <p:nvPr/>
        </p:nvSpPr>
        <p:spPr>
          <a:xfrm>
            <a:off x="503414" y="221412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굽다　烤</a:t>
            </a:r>
          </a:p>
        </p:txBody>
      </p:sp>
      <p:sp>
        <p:nvSpPr>
          <p:cNvPr id="33" name="矩形 32"/>
          <p:cNvSpPr/>
          <p:nvPr/>
        </p:nvSpPr>
        <p:spPr>
          <a:xfrm>
            <a:off x="4829093" y="2214306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밀가루를 반죽하다　和面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66350"/>
            <a:ext cx="8363585" cy="766445"/>
            <a:chOff x="484385" y="266350"/>
            <a:chExt cx="8363585" cy="766445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6985515" y="266350"/>
              <a:ext cx="1862455" cy="76644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zh-CN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扩展词句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829175" y="1425575"/>
            <a:ext cx="4065905" cy="5613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양념과 함께 섞다　加入调料</a:t>
            </a:r>
          </a:p>
        </p:txBody>
      </p:sp>
      <p:sp>
        <p:nvSpPr>
          <p:cNvPr id="7" name="矩形 6"/>
          <p:cNvSpPr/>
          <p:nvPr/>
        </p:nvSpPr>
        <p:spPr>
          <a:xfrm>
            <a:off x="484505" y="2915920"/>
            <a:ext cx="4065905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삶다　煮</a:t>
            </a:r>
          </a:p>
        </p:txBody>
      </p:sp>
      <p:sp>
        <p:nvSpPr>
          <p:cNvPr id="2" name="矩形 1"/>
          <p:cNvSpPr/>
          <p:nvPr/>
        </p:nvSpPr>
        <p:spPr>
          <a:xfrm>
            <a:off x="484505" y="3735070"/>
            <a:ext cx="4065905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찌다　蒸</a:t>
            </a:r>
          </a:p>
        </p:txBody>
      </p:sp>
      <p:sp>
        <p:nvSpPr>
          <p:cNvPr id="4" name="矩形 3"/>
          <p:cNvSpPr/>
          <p:nvPr/>
        </p:nvSpPr>
        <p:spPr>
          <a:xfrm>
            <a:off x="484505" y="4542790"/>
            <a:ext cx="4065905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부치다　煎</a:t>
            </a:r>
          </a:p>
        </p:txBody>
      </p:sp>
      <p:sp>
        <p:nvSpPr>
          <p:cNvPr id="6" name="矩形 5"/>
          <p:cNvSpPr/>
          <p:nvPr/>
        </p:nvSpPr>
        <p:spPr>
          <a:xfrm>
            <a:off x="484505" y="5373370"/>
            <a:ext cx="4065905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음식을 데우다　热饭</a:t>
            </a:r>
          </a:p>
        </p:txBody>
      </p:sp>
      <p:sp>
        <p:nvSpPr>
          <p:cNvPr id="8" name="矩形 7"/>
          <p:cNvSpPr/>
          <p:nvPr/>
        </p:nvSpPr>
        <p:spPr>
          <a:xfrm>
            <a:off x="4829175" y="2915920"/>
            <a:ext cx="4065905" cy="21882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양념장: 간장, 설탕, 식초, 고춧가루, 된장,고추장　调料：酱油，白糖，醋，辣椒面儿，大酱，辣椒酱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555" y="1356995"/>
            <a:ext cx="4065905" cy="10045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부침개를 태우다　煎饼煎糊了</a:t>
            </a:r>
          </a:p>
        </p:txBody>
      </p:sp>
      <p:sp>
        <p:nvSpPr>
          <p:cNvPr id="23" name="矩形 22"/>
          <p:cNvSpPr/>
          <p:nvPr/>
        </p:nvSpPr>
        <p:spPr>
          <a:xfrm>
            <a:off x="484364" y="261925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김치가 익다　泡菜腌好了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66350"/>
            <a:ext cx="8363585" cy="766445"/>
            <a:chOff x="484385" y="266350"/>
            <a:chExt cx="8363585" cy="766445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6985515" y="266350"/>
              <a:ext cx="1862455" cy="76644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zh-CN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扩展词句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484505" y="3454400"/>
            <a:ext cx="4065905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물만두를 빚다　包饺子</a:t>
            </a:r>
          </a:p>
        </p:txBody>
      </p:sp>
      <p:sp>
        <p:nvSpPr>
          <p:cNvPr id="2" name="矩形 1"/>
          <p:cNvSpPr/>
          <p:nvPr/>
        </p:nvSpPr>
        <p:spPr>
          <a:xfrm>
            <a:off x="484505" y="4238625"/>
            <a:ext cx="4065905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나물을 무치다　凉拌野菜</a:t>
            </a:r>
          </a:p>
        </p:txBody>
      </p:sp>
      <p:sp>
        <p:nvSpPr>
          <p:cNvPr id="4" name="矩形 3"/>
          <p:cNvSpPr/>
          <p:nvPr/>
        </p:nvSpPr>
        <p:spPr>
          <a:xfrm>
            <a:off x="484505" y="5104130"/>
            <a:ext cx="4065905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밥을 비비다　拌饭</a:t>
            </a:r>
          </a:p>
        </p:txBody>
      </p:sp>
      <p:sp>
        <p:nvSpPr>
          <p:cNvPr id="8" name="矩形 7"/>
          <p:cNvSpPr/>
          <p:nvPr/>
        </p:nvSpPr>
        <p:spPr>
          <a:xfrm>
            <a:off x="4888230" y="1356995"/>
            <a:ext cx="4065905" cy="2880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마늘, 양파, 파, 감자, 당근, 호박, 생강, 두부, 조개, 생선, 오이 大蒜，洋葱，葱，土豆，胡萝卜，南瓜，生姜，豆腐，蛤蚌，鱼，黄瓜</a:t>
            </a:r>
          </a:p>
        </p:txBody>
      </p:sp>
      <p:sp>
        <p:nvSpPr>
          <p:cNvPr id="11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89695" y="1146537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쑤시다 【动】酸痛，刺痛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보충단어</a:t>
            </a:r>
            <a:endParaRPr lang="en-US" altLang="ko-KR" sz="28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89890" y="1874520"/>
            <a:ext cx="4065905" cy="78676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유능하다 【形】有能力，有才干</a:t>
            </a:r>
          </a:p>
        </p:txBody>
      </p:sp>
      <p:sp>
        <p:nvSpPr>
          <p:cNvPr id="5" name="矩形 4"/>
          <p:cNvSpPr/>
          <p:nvPr/>
        </p:nvSpPr>
        <p:spPr>
          <a:xfrm>
            <a:off x="389695" y="3404864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꾸미다 【动】摆设，装扮</a:t>
            </a:r>
          </a:p>
        </p:txBody>
      </p:sp>
      <p:sp>
        <p:nvSpPr>
          <p:cNvPr id="6" name="矩形 5"/>
          <p:cNvSpPr/>
          <p:nvPr/>
        </p:nvSpPr>
        <p:spPr>
          <a:xfrm>
            <a:off x="389695" y="2699195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요금 【名】收费</a:t>
            </a:r>
          </a:p>
        </p:txBody>
      </p:sp>
      <p:sp>
        <p:nvSpPr>
          <p:cNvPr id="8" name="矩形 7"/>
          <p:cNvSpPr/>
          <p:nvPr/>
        </p:nvSpPr>
        <p:spPr>
          <a:xfrm>
            <a:off x="389754" y="4096747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마무리 【名】收尾，结束</a:t>
            </a:r>
          </a:p>
        </p:txBody>
      </p:sp>
      <p:sp>
        <p:nvSpPr>
          <p:cNvPr id="9" name="矩形 8"/>
          <p:cNvSpPr/>
          <p:nvPr/>
        </p:nvSpPr>
        <p:spPr>
          <a:xfrm>
            <a:off x="4715374" y="1146988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solidFill>
                  <a:schemeClr val="tx1"/>
                </a:solidFill>
                <a:cs typeface="+mn-ea"/>
                <a:sym typeface="+mn-lt"/>
              </a:rPr>
              <a:t>장식 【名】装饰</a:t>
            </a:r>
          </a:p>
        </p:txBody>
      </p:sp>
      <p:sp>
        <p:nvSpPr>
          <p:cNvPr id="10" name="矩形 9"/>
          <p:cNvSpPr/>
          <p:nvPr/>
        </p:nvSpPr>
        <p:spPr>
          <a:xfrm>
            <a:off x="4715374" y="1874514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변덕스럽다 【形】善变</a:t>
            </a:r>
          </a:p>
        </p:txBody>
      </p:sp>
      <p:sp>
        <p:nvSpPr>
          <p:cNvPr id="11" name="矩形 10"/>
          <p:cNvSpPr/>
          <p:nvPr/>
        </p:nvSpPr>
        <p:spPr>
          <a:xfrm>
            <a:off x="4715510" y="2580640"/>
            <a:ext cx="4065905" cy="82359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기운이 넘치다 【词组】精力充沛</a:t>
            </a:r>
          </a:p>
        </p:txBody>
      </p:sp>
      <p:sp>
        <p:nvSpPr>
          <p:cNvPr id="12" name="矩形 11"/>
          <p:cNvSpPr/>
          <p:nvPr/>
        </p:nvSpPr>
        <p:spPr>
          <a:xfrm>
            <a:off x="4715374" y="4151440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손(이) 크다 【惯】大方</a:t>
            </a:r>
          </a:p>
        </p:txBody>
      </p:sp>
      <p:sp>
        <p:nvSpPr>
          <p:cNvPr id="13" name="矩形 12"/>
          <p:cNvSpPr/>
          <p:nvPr/>
        </p:nvSpPr>
        <p:spPr>
          <a:xfrm>
            <a:off x="4715374" y="3534855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도박 【名】赌博</a:t>
            </a:r>
          </a:p>
        </p:txBody>
      </p:sp>
      <p:sp>
        <p:nvSpPr>
          <p:cNvPr id="3" name="矩形 2"/>
          <p:cNvSpPr/>
          <p:nvPr/>
        </p:nvSpPr>
        <p:spPr>
          <a:xfrm>
            <a:off x="389754" y="471333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시리즈 【名】系列</a:t>
            </a:r>
          </a:p>
        </p:txBody>
      </p:sp>
      <p:sp>
        <p:nvSpPr>
          <p:cNvPr id="15" name="矩形 14"/>
          <p:cNvSpPr/>
          <p:nvPr/>
        </p:nvSpPr>
        <p:spPr>
          <a:xfrm>
            <a:off x="389754" y="5393417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빠뜨리다 【动】遗忘，落</a:t>
            </a:r>
          </a:p>
        </p:txBody>
      </p:sp>
      <p:sp>
        <p:nvSpPr>
          <p:cNvPr id="17" name="矩形 16"/>
          <p:cNvSpPr/>
          <p:nvPr/>
        </p:nvSpPr>
        <p:spPr>
          <a:xfrm>
            <a:off x="4715374" y="483144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손(을) 놓다 【惯】放手不管</a:t>
            </a:r>
          </a:p>
        </p:txBody>
      </p:sp>
      <p:sp>
        <p:nvSpPr>
          <p:cNvPr id="18" name="矩形 17"/>
          <p:cNvSpPr/>
          <p:nvPr/>
        </p:nvSpPr>
        <p:spPr>
          <a:xfrm>
            <a:off x="4715374" y="550581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손(을) 보다 【惯】修整</a:t>
            </a:r>
          </a:p>
        </p:txBody>
      </p:sp>
      <p:sp>
        <p:nvSpPr>
          <p:cNvPr id="19" name="矩形 18"/>
          <p:cNvSpPr/>
          <p:nvPr/>
        </p:nvSpPr>
        <p:spPr>
          <a:xfrm>
            <a:off x="389754" y="6067787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무대 【名】舞台</a:t>
            </a:r>
          </a:p>
        </p:txBody>
      </p:sp>
      <p:sp>
        <p:nvSpPr>
          <p:cNvPr id="20" name="矩形 19"/>
          <p:cNvSpPr/>
          <p:nvPr/>
        </p:nvSpPr>
        <p:spPr>
          <a:xfrm>
            <a:off x="4715374" y="6126207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손(을) 씻다 【惯】洗手不干</a:t>
            </a:r>
          </a:p>
        </p:txBody>
      </p:sp>
      <p:sp>
        <p:nvSpPr>
          <p:cNvPr id="2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04190" y="1123950"/>
            <a:ext cx="4065905" cy="5626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이상형 【名】理想型</a:t>
            </a:r>
          </a:p>
        </p:txBody>
      </p:sp>
      <p:sp>
        <p:nvSpPr>
          <p:cNvPr id="22" name="矩形 21"/>
          <p:cNvSpPr/>
          <p:nvPr/>
        </p:nvSpPr>
        <p:spPr>
          <a:xfrm>
            <a:off x="4733784" y="2739451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참기름 【名】香油</a:t>
            </a:r>
          </a:p>
        </p:txBody>
      </p:sp>
      <p:sp>
        <p:nvSpPr>
          <p:cNvPr id="23" name="矩形 22"/>
          <p:cNvSpPr/>
          <p:nvPr/>
        </p:nvSpPr>
        <p:spPr>
          <a:xfrm>
            <a:off x="504049" y="192964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노래 가사 【名】歌词</a:t>
            </a:r>
          </a:p>
        </p:txBody>
      </p:sp>
      <p:sp>
        <p:nvSpPr>
          <p:cNvPr id="31" name="矩形 30"/>
          <p:cNvSpPr/>
          <p:nvPr/>
        </p:nvSpPr>
        <p:spPr>
          <a:xfrm>
            <a:off x="4733784" y="1123910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부치다 【动】煎</a:t>
            </a:r>
          </a:p>
        </p:txBody>
      </p:sp>
      <p:sp>
        <p:nvSpPr>
          <p:cNvPr id="32" name="矩形 31"/>
          <p:cNvSpPr/>
          <p:nvPr/>
        </p:nvSpPr>
        <p:spPr>
          <a:xfrm>
            <a:off x="4733850" y="1930010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얹다 【动】放，搁放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84505" y="3433445"/>
            <a:ext cx="4065905" cy="5067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눈(이) 높다 【惯】眼光高</a:t>
            </a:r>
          </a:p>
        </p:txBody>
      </p:sp>
      <p:sp>
        <p:nvSpPr>
          <p:cNvPr id="4" name="矩形 3"/>
          <p:cNvSpPr/>
          <p:nvPr/>
        </p:nvSpPr>
        <p:spPr>
          <a:xfrm>
            <a:off x="504049" y="2739267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희망 사항 【名】理想条件</a:t>
            </a:r>
          </a:p>
        </p:txBody>
      </p:sp>
      <p:sp>
        <p:nvSpPr>
          <p:cNvPr id="5" name="矩形 4"/>
          <p:cNvSpPr/>
          <p:nvPr/>
        </p:nvSpPr>
        <p:spPr>
          <a:xfrm>
            <a:off x="4733784" y="4122297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뿌리다 【动】撒</a:t>
            </a:r>
          </a:p>
        </p:txBody>
      </p:sp>
      <p:sp>
        <p:nvSpPr>
          <p:cNvPr id="6" name="矩形 5"/>
          <p:cNvSpPr/>
          <p:nvPr/>
        </p:nvSpPr>
        <p:spPr>
          <a:xfrm>
            <a:off x="4733925" y="3433445"/>
            <a:ext cx="4065905" cy="5073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깨 【名】芝麻</a:t>
            </a:r>
          </a:p>
        </p:txBody>
      </p:sp>
      <p:sp>
        <p:nvSpPr>
          <p:cNvPr id="7" name="矩形 6"/>
          <p:cNvSpPr/>
          <p:nvPr/>
        </p:nvSpPr>
        <p:spPr>
          <a:xfrm>
            <a:off x="4733925" y="4915535"/>
            <a:ext cx="4065905" cy="86423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등잔 밑이 어둡다 【俗】灯下黑</a:t>
            </a:r>
          </a:p>
        </p:txBody>
      </p:sp>
      <p:sp>
        <p:nvSpPr>
          <p:cNvPr id="9" name="矩形 8"/>
          <p:cNvSpPr/>
          <p:nvPr/>
        </p:nvSpPr>
        <p:spPr>
          <a:xfrm>
            <a:off x="484364" y="4122297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조건 【名】条件</a:t>
            </a:r>
          </a:p>
        </p:txBody>
      </p:sp>
      <p:sp>
        <p:nvSpPr>
          <p:cNvPr id="11" name="矩形 10"/>
          <p:cNvSpPr/>
          <p:nvPr/>
        </p:nvSpPr>
        <p:spPr>
          <a:xfrm>
            <a:off x="484505" y="4915535"/>
            <a:ext cx="4065905" cy="49720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썰다 【动】切</a:t>
            </a:r>
          </a:p>
        </p:txBody>
      </p:sp>
      <p:sp>
        <p:nvSpPr>
          <p:cNvPr id="12" name="矩形 11"/>
          <p:cNvSpPr/>
          <p:nvPr/>
        </p:nvSpPr>
        <p:spPr>
          <a:xfrm>
            <a:off x="484505" y="5633720"/>
            <a:ext cx="4065905" cy="49720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넣다 【动】放入</a:t>
            </a:r>
          </a:p>
        </p:txBody>
      </p:sp>
      <p:sp>
        <p:nvSpPr>
          <p:cNvPr id="1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2590" y="2099310"/>
            <a:ext cx="8338185" cy="45231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성민 씨는 이상형이 뭐예요?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정성민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음. 청바지가 잘 어울리는 여자, 밥을 많이 먹어도 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  배 안 나오는 여자, 내 얘기가 재미없어도 웃어주는 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  여자, 김치볶음밥을 잘 만드는 여자, 뚱뚱해도 다리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  가 예뻐서 짧은치마가 잘 어울리는 여자. 전 그런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  여자가 좋아요.</a:t>
            </a:r>
            <a:endParaRPr lang="ko-KR" altLang="en-US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무슨 노래 가사인 것 같은데요.</a:t>
            </a:r>
            <a:endParaRPr lang="zh-CN" altLang="en-US" sz="2400" dirty="0">
              <a:solidFill>
                <a:prstClr val="black"/>
              </a:solidFill>
              <a:latin typeface="Batang" panose="02030600000101010101" pitchFamily="18" charset="-127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644871" y="6622624"/>
            <a:ext cx="357077" cy="11249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pic>
        <p:nvPicPr>
          <p:cNvPr id="2" name="图片 1" descr="124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8100" y="269240"/>
            <a:ext cx="2868295" cy="2066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0670" y="996315"/>
            <a:ext cx="8500110" cy="452310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맞아요. 희망 사항이란 노래 가사예요.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성민 씨 눈이 너무 높은 것 같아요. 이런 조건들이 정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말 그렇게 중요해요?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아니요. 다른 건 몰라도 김치볶음밥 하나만 잘 만들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면 돼요.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왜요?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전 김치볶음밥 없으면 못 살거든요. 헤헤.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김치볶음밥 만드는 게 쉽잖아요.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295498" y="13851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2150" y="996315"/>
            <a:ext cx="7660005" cy="452310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잘게 썬 김치를 볶다가 밥만 넣으면 되는 게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아니에요?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거기에 부친 계란을 얹고 참기름이랑 깨를 조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금 뿌리면 더 맛있어요.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와. 제 이상형이 웨이빈 씨일 줄은 몰랐어요.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하하.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이런 걸 보고 등잔 밑이 어둡다고 하는 거예요.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호호.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295498" y="13851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2250" y="825500"/>
            <a:ext cx="8691880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1. </a:t>
            </a:r>
            <a:r>
              <a:rPr sz="2400" b="1" dirty="0"/>
              <a:t>～(이)란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连接词尾，接在名词后，表示对某事做特别的解释和说明，相当于“所谓(的)……”，可以与表示主语的补助词“～은/는”互换使用。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12946" y="106133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49250" y="2578735"/>
            <a:ext cx="8281035" cy="332295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친구란 어려울 때 서로 도와 주는 거예요.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所谓朋友就是遇到困难时相互帮助的人。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인생이란 길고도 짧은 것이에요.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人生说长也长，说短也短。</a:t>
            </a:r>
          </a:p>
          <a:p>
            <a:pPr>
              <a:lnSpc>
                <a:spcPct val="150000"/>
              </a:lnSpc>
            </a:pPr>
            <a:endParaRPr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2758</Words>
  <Application>Microsoft Office PowerPoint</Application>
  <PresentationFormat>全屏显示(4:3)</PresentationFormat>
  <Paragraphs>617</Paragraphs>
  <Slides>49</Slides>
  <Notes>47</Notes>
  <HiddenSlides>0</HiddenSlides>
  <MMClips>0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49</vt:i4>
      </vt:variant>
    </vt:vector>
  </HeadingPairs>
  <TitlesOfParts>
    <vt:vector size="58" baseType="lpstr">
      <vt:lpstr>Office 主题</vt:lpstr>
      <vt:lpstr>Office 主题​​</vt:lpstr>
      <vt:lpstr>1_Office 主题​​</vt:lpstr>
      <vt:lpstr>3_Office 主题​​</vt:lpstr>
      <vt:lpstr>4_Office 主题​​</vt:lpstr>
      <vt:lpstr>6_Office 主题​​</vt:lpstr>
      <vt:lpstr>9_Office 主题​​</vt:lpstr>
      <vt:lpstr>16_Office 主题​​</vt:lpstr>
      <vt:lpstr>17_Office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cb</cp:lastModifiedBy>
  <cp:revision>338</cp:revision>
  <dcterms:created xsi:type="dcterms:W3CDTF">2016-11-30T01:22:00Z</dcterms:created>
  <dcterms:modified xsi:type="dcterms:W3CDTF">2018-05-23T08:52:22Z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